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6" r:id="rId4"/>
    <p:sldId id="258" r:id="rId5"/>
    <p:sldId id="259" r:id="rId6"/>
    <p:sldId id="271" r:id="rId7"/>
    <p:sldId id="272" r:id="rId8"/>
    <p:sldId id="277" r:id="rId9"/>
    <p:sldId id="278" r:id="rId10"/>
    <p:sldId id="261" r:id="rId11"/>
    <p:sldId id="262" r:id="rId12"/>
    <p:sldId id="263" r:id="rId13"/>
    <p:sldId id="264" r:id="rId14"/>
    <p:sldId id="265" r:id="rId15"/>
    <p:sldId id="270" r:id="rId16"/>
    <p:sldId id="266" r:id="rId17"/>
  </p:sldIdLst>
  <p:sldSz cx="12161838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608013" indent="-15081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1216025" indent="-3016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825625" indent="-4540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2433638" indent="-6048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62" y="-96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986705C-BB8A-4137-9A2E-501063FB3446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F9EA037-617F-462D-A82A-A104E1CCF3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52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801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602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562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363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3123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1748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0372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68997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6290C1-1F59-466F-8633-68F5E9A7076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6684A0-6600-4BC5-9EBA-16A54C7A5FB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138" y="2130426"/>
            <a:ext cx="10337562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4276" y="3886200"/>
            <a:ext cx="8513287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8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5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4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3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0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68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E95ED-6B8A-4504-8A80-781810F579C7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C0D70-80A5-4E5F-A6BB-E60B07EA97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FB1D8-C286-48A7-957A-1D73E8F19F9C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55B17-7BA1-49B2-ADB0-B2466536FE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2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7332" y="274639"/>
            <a:ext cx="2736414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92" y="274639"/>
            <a:ext cx="800654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E38C17-9FC7-4FA5-832F-F90431C31923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4A78A-3631-4BA7-8511-DB17B0E287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59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B0672-0344-4754-9677-1274D56AC426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88AA8-887A-4691-8731-FB97EDEBE9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37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02" y="4406901"/>
            <a:ext cx="10337562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02" y="2906713"/>
            <a:ext cx="10337562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862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724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587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449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31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174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03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689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8296E-5F2F-4C93-A27C-89D75EEEE1C8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99FDE-8FB0-460E-9967-5B66268FE5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6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92" y="1600201"/>
            <a:ext cx="537147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600201"/>
            <a:ext cx="537147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297EB-3B3B-4019-B078-DEDD8D3501DE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7D81E-93D4-443B-A3E5-4E7A30957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0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92" y="1535113"/>
            <a:ext cx="5373591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625" indent="0">
              <a:buNone/>
              <a:defRPr sz="2700" b="1"/>
            </a:lvl2pPr>
            <a:lvl3pPr marL="1217249" indent="0">
              <a:buNone/>
              <a:defRPr sz="2400" b="1"/>
            </a:lvl3pPr>
            <a:lvl4pPr marL="1825874" indent="0">
              <a:buNone/>
              <a:defRPr sz="2100" b="1"/>
            </a:lvl4pPr>
            <a:lvl5pPr marL="2434499" indent="0">
              <a:buNone/>
              <a:defRPr sz="2100" b="1"/>
            </a:lvl5pPr>
            <a:lvl6pPr marL="3043123" indent="0">
              <a:buNone/>
              <a:defRPr sz="2100" b="1"/>
            </a:lvl6pPr>
            <a:lvl7pPr marL="3651748" indent="0">
              <a:buNone/>
              <a:defRPr sz="2100" b="1"/>
            </a:lvl7pPr>
            <a:lvl8pPr marL="4260372" indent="0">
              <a:buNone/>
              <a:defRPr sz="2100" b="1"/>
            </a:lvl8pPr>
            <a:lvl9pPr marL="486899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092" y="2174875"/>
            <a:ext cx="5373591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47" y="1535113"/>
            <a:ext cx="5375701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625" indent="0">
              <a:buNone/>
              <a:defRPr sz="2700" b="1"/>
            </a:lvl2pPr>
            <a:lvl3pPr marL="1217249" indent="0">
              <a:buNone/>
              <a:defRPr sz="2400" b="1"/>
            </a:lvl3pPr>
            <a:lvl4pPr marL="1825874" indent="0">
              <a:buNone/>
              <a:defRPr sz="2100" b="1"/>
            </a:lvl4pPr>
            <a:lvl5pPr marL="2434499" indent="0">
              <a:buNone/>
              <a:defRPr sz="2100" b="1"/>
            </a:lvl5pPr>
            <a:lvl6pPr marL="3043123" indent="0">
              <a:buNone/>
              <a:defRPr sz="2100" b="1"/>
            </a:lvl6pPr>
            <a:lvl7pPr marL="3651748" indent="0">
              <a:buNone/>
              <a:defRPr sz="2100" b="1"/>
            </a:lvl7pPr>
            <a:lvl8pPr marL="4260372" indent="0">
              <a:buNone/>
              <a:defRPr sz="2100" b="1"/>
            </a:lvl8pPr>
            <a:lvl9pPr marL="486899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8047" y="2174875"/>
            <a:ext cx="5375701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51684-C894-4EF3-8F3C-C1A964B23FB6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8EEFD-8C93-4C80-B34F-60B79BEBD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4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93BBE-4DB8-400A-8E3C-6921023BE126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4FE8B-23C9-43B3-A6CD-3C71CA6BE7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42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C0938-5FD4-4EE6-A104-9E872C87A780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9F986C-1375-4F4A-885B-887D3A129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37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4" y="273049"/>
            <a:ext cx="4001161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941" y="273052"/>
            <a:ext cx="6798805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94" y="1435102"/>
            <a:ext cx="4001161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8625" indent="0">
              <a:buNone/>
              <a:defRPr sz="1600"/>
            </a:lvl2pPr>
            <a:lvl3pPr marL="1217249" indent="0">
              <a:buNone/>
              <a:defRPr sz="1300"/>
            </a:lvl3pPr>
            <a:lvl4pPr marL="1825874" indent="0">
              <a:buNone/>
              <a:defRPr sz="1200"/>
            </a:lvl4pPr>
            <a:lvl5pPr marL="2434499" indent="0">
              <a:buNone/>
              <a:defRPr sz="1200"/>
            </a:lvl5pPr>
            <a:lvl6pPr marL="3043123" indent="0">
              <a:buNone/>
              <a:defRPr sz="1200"/>
            </a:lvl6pPr>
            <a:lvl7pPr marL="3651748" indent="0">
              <a:buNone/>
              <a:defRPr sz="1200"/>
            </a:lvl7pPr>
            <a:lvl8pPr marL="4260372" indent="0">
              <a:buNone/>
              <a:defRPr sz="1200"/>
            </a:lvl8pPr>
            <a:lvl9pPr marL="486899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70754-B10F-4A47-8DF4-D7C4FA79B83D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25B5C-FB10-4AE0-BAC0-BE378AFA3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9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805" y="4800600"/>
            <a:ext cx="7297103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3805" y="612775"/>
            <a:ext cx="7297103" cy="4114800"/>
          </a:xfrm>
        </p:spPr>
        <p:txBody>
          <a:bodyPr rtlCol="0">
            <a:normAutofit/>
          </a:bodyPr>
          <a:lstStyle>
            <a:lvl1pPr marL="0" indent="0">
              <a:buNone/>
              <a:defRPr sz="4300"/>
            </a:lvl1pPr>
            <a:lvl2pPr marL="608625" indent="0">
              <a:buNone/>
              <a:defRPr sz="3700"/>
            </a:lvl2pPr>
            <a:lvl3pPr marL="1217249" indent="0">
              <a:buNone/>
              <a:defRPr sz="3200"/>
            </a:lvl3pPr>
            <a:lvl4pPr marL="1825874" indent="0">
              <a:buNone/>
              <a:defRPr sz="2700"/>
            </a:lvl4pPr>
            <a:lvl5pPr marL="2434499" indent="0">
              <a:buNone/>
              <a:defRPr sz="2700"/>
            </a:lvl5pPr>
            <a:lvl6pPr marL="3043123" indent="0">
              <a:buNone/>
              <a:defRPr sz="2700"/>
            </a:lvl6pPr>
            <a:lvl7pPr marL="3651748" indent="0">
              <a:buNone/>
              <a:defRPr sz="2700"/>
            </a:lvl7pPr>
            <a:lvl8pPr marL="4260372" indent="0">
              <a:buNone/>
              <a:defRPr sz="2700"/>
            </a:lvl8pPr>
            <a:lvl9pPr marL="4868997" indent="0">
              <a:buNone/>
              <a:defRPr sz="27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3805" y="5367338"/>
            <a:ext cx="7297103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8625" indent="0">
              <a:buNone/>
              <a:defRPr sz="1600"/>
            </a:lvl2pPr>
            <a:lvl3pPr marL="1217249" indent="0">
              <a:buNone/>
              <a:defRPr sz="1300"/>
            </a:lvl3pPr>
            <a:lvl4pPr marL="1825874" indent="0">
              <a:buNone/>
              <a:defRPr sz="1200"/>
            </a:lvl4pPr>
            <a:lvl5pPr marL="2434499" indent="0">
              <a:buNone/>
              <a:defRPr sz="1200"/>
            </a:lvl5pPr>
            <a:lvl6pPr marL="3043123" indent="0">
              <a:buNone/>
              <a:defRPr sz="1200"/>
            </a:lvl6pPr>
            <a:lvl7pPr marL="3651748" indent="0">
              <a:buNone/>
              <a:defRPr sz="1200"/>
            </a:lvl7pPr>
            <a:lvl8pPr marL="4260372" indent="0">
              <a:buNone/>
              <a:defRPr sz="1200"/>
            </a:lvl8pPr>
            <a:lvl9pPr marL="486899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E8775-0B05-46CE-A646-A674F5F6AB0D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910CF-93AE-4C5A-AC11-5D17DDD46D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1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8013" y="274638"/>
            <a:ext cx="109458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725" tIns="60862" rIns="121725" bIns="6086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8013" y="1600200"/>
            <a:ext cx="1094581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725" tIns="60862" rIns="121725" bIns="608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013" y="6356350"/>
            <a:ext cx="2838450" cy="366713"/>
          </a:xfrm>
          <a:prstGeom prst="rect">
            <a:avLst/>
          </a:prstGeom>
        </p:spPr>
        <p:txBody>
          <a:bodyPr vert="horz" lIns="121725" tIns="60862" rIns="121725" bIns="60862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FDC5D2A-71A4-4084-9474-E5C94B2234E9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6075" y="6356350"/>
            <a:ext cx="3849688" cy="366713"/>
          </a:xfrm>
          <a:prstGeom prst="rect">
            <a:avLst/>
          </a:prstGeom>
        </p:spPr>
        <p:txBody>
          <a:bodyPr vert="horz" lIns="121725" tIns="60862" rIns="121725" bIns="60862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5375" y="6356350"/>
            <a:ext cx="2838450" cy="366713"/>
          </a:xfrm>
          <a:prstGeom prst="rect">
            <a:avLst/>
          </a:prstGeom>
        </p:spPr>
        <p:txBody>
          <a:bodyPr vert="horz" lIns="121725" tIns="60862" rIns="121725" bIns="60862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B96508-C79E-4B11-9CC1-11D0F1FE1F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5pPr>
      <a:lvl6pPr marL="60862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6pPr>
      <a:lvl7pPr marL="121724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7pPr>
      <a:lvl8pPr marL="1825874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8pPr>
      <a:lvl9pPr marL="243449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9pPr>
    </p:titleStyle>
    <p:bodyStyle>
      <a:lvl1pPr marL="455613" indent="-4556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794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0825" indent="-3032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28838" indent="-3032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38438" indent="-3032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47436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6060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4685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3309" indent="-304312" algn="l" defTabSz="12172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625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249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874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4499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3123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1748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0372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8997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3"/><Relationship Id="rId7" Type="http://schemas.openxmlformats.org/officeDocument/2006/relationships/image" Target="../media/image1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228600"/>
            <a:ext cx="11430000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4"/>
          <p:cNvSpPr txBox="1">
            <a:spLocks/>
          </p:cNvSpPr>
          <p:nvPr/>
        </p:nvSpPr>
        <p:spPr bwMode="auto">
          <a:xfrm>
            <a:off x="214313" y="2514600"/>
            <a:ext cx="1037113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4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8625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7249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5874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4499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3123" indent="0" algn="ctr" defTabSz="1217249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1748" indent="0" algn="ctr" defTabSz="1217249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0372" indent="0" algn="ctr" defTabSz="1217249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68997" indent="0" algn="ctr" defTabSz="1217249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itchFamily="34" charset="0"/>
              <a:buAutoNum type="alphaLcPeriod"/>
              <a:defRPr/>
            </a:pPr>
            <a:r>
              <a:rPr lang="en-US" sz="2800" b="1" smtClean="0">
                <a:solidFill>
                  <a:srgbClr val="0070C0"/>
                </a:solidFill>
                <a:cs typeface="Times New Roman" panose="02020603050405020304" pitchFamily="18" charset="0"/>
              </a:rPr>
              <a:t>Read the extract from a TV and radio guide</a:t>
            </a:r>
            <a:r>
              <a:rPr lang="en-US" sz="2800" smtClean="0">
                <a:solidFill>
                  <a:srgbClr val="0070C0"/>
                </a:solidFill>
                <a:cs typeface="Times New Roman" panose="02020603050405020304" pitchFamily="18" charset="0"/>
              </a:rPr>
              <a:t>.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2800" b="1" smtClean="0">
                <a:solidFill>
                  <a:srgbClr val="0070C0"/>
                </a:solidFill>
                <a:cs typeface="Times New Roman" panose="02020603050405020304" pitchFamily="18" charset="0"/>
              </a:rPr>
              <a:t>1. What kind of programme is it?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2800" smtClean="0">
                <a:solidFill>
                  <a:srgbClr val="0070C0"/>
                </a:solidFill>
                <a:cs typeface="Times New Roman" panose="02020603050405020304" pitchFamily="18" charset="0"/>
              </a:rPr>
              <a:t>     </a:t>
            </a:r>
            <a:r>
              <a:rPr lang="en-US" sz="2800" i="1" smtClean="0">
                <a:solidFill>
                  <a:srgbClr val="FF0000"/>
                </a:solidFill>
                <a:cs typeface="Times New Roman" panose="02020603050405020304" pitchFamily="18" charset="0"/>
              </a:rPr>
              <a:t>It’s an advice programme.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2800" b="1" smtClean="0">
                <a:solidFill>
                  <a:srgbClr val="0070C0"/>
                </a:solidFill>
                <a:cs typeface="Times New Roman" panose="02020603050405020304" pitchFamily="18" charset="0"/>
              </a:rPr>
              <a:t>2. Why do people call the programme?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2800" smtClean="0">
                <a:solidFill>
                  <a:srgbClr val="0070C0"/>
                </a:solidFill>
                <a:cs typeface="Times New Roman" panose="02020603050405020304" pitchFamily="18" charset="0"/>
              </a:rPr>
              <a:t>     </a:t>
            </a:r>
            <a:r>
              <a:rPr lang="en-US" sz="2800" i="1" smtClean="0">
                <a:solidFill>
                  <a:srgbClr val="FF0000"/>
                </a:solidFill>
                <a:cs typeface="Times New Roman" panose="02020603050405020304" pitchFamily="18" charset="0"/>
              </a:rPr>
              <a:t>To explain a problem they have and ask 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2800" i="1" smtClean="0">
                <a:solidFill>
                  <a:srgbClr val="FF0000"/>
                </a:solidFill>
                <a:cs typeface="Times New Roman" panose="02020603050405020304" pitchFamily="18" charset="0"/>
              </a:rPr>
              <a:t>for help/advice.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2800" b="1" smtClean="0">
                <a:solidFill>
                  <a:srgbClr val="0070C0"/>
                </a:solidFill>
                <a:cs typeface="Times New Roman" panose="02020603050405020304" pitchFamily="18" charset="0"/>
              </a:rPr>
              <a:t>3. Would you call a programme like this?</a:t>
            </a:r>
          </a:p>
          <a:p>
            <a:pPr algn="l">
              <a:spcBef>
                <a:spcPts val="1200"/>
              </a:spcBef>
              <a:defRPr/>
            </a:pPr>
            <a:endParaRPr lang="en-US" sz="28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2500313"/>
            <a:ext cx="4799012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3"/>
          <p:cNvSpPr txBox="1">
            <a:spLocks/>
          </p:cNvSpPr>
          <p:nvPr/>
        </p:nvSpPr>
        <p:spPr bwMode="auto">
          <a:xfrm>
            <a:off x="214313" y="1851025"/>
            <a:ext cx="55626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3600" b="1">
                <a:solidFill>
                  <a:srgbClr val="0070C0"/>
                </a:solidFill>
                <a:cs typeface="Times New Roman" pitchFamily="18" charset="0"/>
              </a:rPr>
              <a:t>1. Listening &amp; Reading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823913" y="469900"/>
            <a:ext cx="10515600" cy="749300"/>
          </a:xfrm>
        </p:spPr>
        <p:txBody>
          <a:bodyPr/>
          <a:lstStyle/>
          <a:p>
            <a:pPr algn="l"/>
            <a:r>
              <a:rPr lang="en-US" sz="3600" b="1" smtClean="0">
                <a:solidFill>
                  <a:srgbClr val="0070C0"/>
                </a:solidFill>
                <a:cs typeface="Times New Roman" pitchFamily="18" charset="0"/>
              </a:rPr>
              <a:t>4. Writing &amp; Speaking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6713" y="1295400"/>
            <a:ext cx="11604625" cy="631825"/>
          </a:xfrm>
        </p:spPr>
        <p:txBody>
          <a:bodyPr/>
          <a:lstStyle/>
          <a:p>
            <a:pPr marL="0" indent="0">
              <a:buFont typeface="Arial" pitchFamily="34" charset="0"/>
              <a:buNone/>
              <a:defRPr/>
            </a:pPr>
            <a:r>
              <a:rPr lang="en-US" sz="3200" b="1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Choose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one of the problem and write a short note giving advice.</a:t>
            </a:r>
            <a:endParaRPr lang="en-US" sz="3200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126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1905000"/>
            <a:ext cx="4524375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823913" y="304800"/>
            <a:ext cx="7981950" cy="990600"/>
          </a:xfrm>
        </p:spPr>
        <p:txBody>
          <a:bodyPr/>
          <a:lstStyle/>
          <a:p>
            <a:pPr algn="l"/>
            <a:r>
              <a:rPr lang="en-US" sz="3600" b="1" smtClean="0">
                <a:solidFill>
                  <a:srgbClr val="0070C0"/>
                </a:solidFill>
                <a:cs typeface="Times New Roman" pitchFamily="18" charset="0"/>
              </a:rPr>
              <a:t>5. Vocabulary: </a:t>
            </a:r>
            <a:r>
              <a:rPr lang="en-US" sz="3600" b="1" i="1" smtClean="0">
                <a:solidFill>
                  <a:srgbClr val="FF0000"/>
                </a:solidFill>
                <a:cs typeface="Times New Roman" pitchFamily="18" charset="0"/>
              </a:rPr>
              <a:t>get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747713" y="1219200"/>
            <a:ext cx="10515600" cy="1143000"/>
          </a:xfrm>
        </p:spPr>
        <p:txBody>
          <a:bodyPr/>
          <a:lstStyle/>
          <a:p>
            <a:pPr marL="456468" indent="-456468">
              <a:buFont typeface="Arial" pitchFamily="34" charset="0"/>
              <a:buChar char="•"/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Look at these sentences from 1. Match the examples of </a:t>
            </a:r>
            <a:r>
              <a:rPr lang="en-US" sz="3200" b="1" i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get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with meanings A-D.</a:t>
            </a:r>
            <a:endParaRPr lang="en-US" sz="3200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38" y="2811463"/>
            <a:ext cx="4791075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Content Placeholder 2"/>
          <p:cNvSpPr txBox="1">
            <a:spLocks/>
          </p:cNvSpPr>
          <p:nvPr/>
        </p:nvSpPr>
        <p:spPr bwMode="auto">
          <a:xfrm>
            <a:off x="7648575" y="3006725"/>
            <a:ext cx="3238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7635875" y="3597275"/>
            <a:ext cx="3238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54" name="Content Placeholder 2"/>
          <p:cNvSpPr txBox="1">
            <a:spLocks/>
          </p:cNvSpPr>
          <p:nvPr/>
        </p:nvSpPr>
        <p:spPr bwMode="auto">
          <a:xfrm>
            <a:off x="7634288" y="3919538"/>
            <a:ext cx="3222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 bwMode="auto">
          <a:xfrm>
            <a:off x="7618413" y="4238625"/>
            <a:ext cx="3238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 build="p"/>
      <p:bldP spid="51" grpId="0"/>
      <p:bldP spid="52" grpId="0"/>
      <p:bldP spid="54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8113" y="234950"/>
            <a:ext cx="3797300" cy="9794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b="1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Match the phrases and the pictures.</a:t>
            </a:r>
            <a:endParaRPr lang="en-US" sz="3200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166688"/>
            <a:ext cx="5035550" cy="641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166688"/>
            <a:ext cx="239553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3519488"/>
            <a:ext cx="2743200" cy="3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073525" y="341313"/>
            <a:ext cx="323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073525" y="760413"/>
            <a:ext cx="323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073525" y="954088"/>
            <a:ext cx="323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073525" y="1152525"/>
            <a:ext cx="3238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4086225" y="1663700"/>
            <a:ext cx="3222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4073525" y="1865313"/>
            <a:ext cx="323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4086225" y="2065338"/>
            <a:ext cx="322263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4035425" y="2559050"/>
            <a:ext cx="46513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022725" y="2771775"/>
            <a:ext cx="4381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4022725" y="2965450"/>
            <a:ext cx="3857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4073525" y="3198813"/>
            <a:ext cx="3238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4035425" y="3686175"/>
            <a:ext cx="4254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033838" y="3919538"/>
            <a:ext cx="4143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4022725" y="4137025"/>
            <a:ext cx="4254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4021138" y="4359275"/>
            <a:ext cx="4270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4021138" y="4897438"/>
            <a:ext cx="4143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4022725" y="5129213"/>
            <a:ext cx="4762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4010025" y="5348288"/>
            <a:ext cx="487363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035425" y="5876925"/>
            <a:ext cx="4381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23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4035425" y="6124575"/>
            <a:ext cx="4746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4022725" y="6338888"/>
            <a:ext cx="5127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22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 bwMode="auto">
          <a:xfrm>
            <a:off x="4022725" y="6532563"/>
            <a:ext cx="5143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1513" y="609600"/>
            <a:ext cx="10515600" cy="609600"/>
          </a:xfrm>
        </p:spPr>
        <p:txBody>
          <a:bodyPr/>
          <a:lstStyle/>
          <a:p>
            <a:pPr marL="456468" indent="-456468">
              <a:buFont typeface="Arial" pitchFamily="34" charset="0"/>
              <a:buChar char="•"/>
              <a:defRPr/>
            </a:pPr>
            <a:r>
              <a:rPr lang="en-US" sz="36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Do the </a:t>
            </a:r>
            <a:r>
              <a:rPr lang="en-US" sz="36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get</a:t>
            </a:r>
            <a:r>
              <a:rPr lang="en-US" sz="36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questionnaire.</a:t>
            </a:r>
            <a:endParaRPr lang="en-US" sz="3600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1412875"/>
            <a:ext cx="5527675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412875"/>
            <a:ext cx="5029200" cy="505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28600"/>
            <a:ext cx="9372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1295400"/>
            <a:ext cx="3892550" cy="256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3856038"/>
            <a:ext cx="3890962" cy="258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600200"/>
            <a:ext cx="56388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4641850"/>
            <a:ext cx="5410200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8600" y="152400"/>
            <a:ext cx="2575719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C00000"/>
                </a:solidFill>
              </a:rPr>
              <a:t>Exercises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228600"/>
            <a:ext cx="9372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3" y="1371600"/>
            <a:ext cx="36671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3733800"/>
            <a:ext cx="3543300" cy="275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1701800"/>
            <a:ext cx="4916488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4573588"/>
            <a:ext cx="5110162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228600"/>
            <a:ext cx="9372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600200"/>
            <a:ext cx="4087812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3810000"/>
            <a:ext cx="4114800" cy="265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3" y="1905000"/>
            <a:ext cx="48990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724400"/>
            <a:ext cx="571023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6713" y="685800"/>
            <a:ext cx="11201400" cy="1219200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b. Listen to 3 people phoning </a:t>
            </a:r>
            <a:r>
              <a:rPr lang="en-US" sz="3200" b="1" i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What’s the Problem?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a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nd complete the sentences  with one word.</a:t>
            </a:r>
            <a:endParaRPr lang="en-US" sz="3200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13" y="2463800"/>
            <a:ext cx="47117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99200" y="3087688"/>
            <a:ext cx="1595438" cy="360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money</a:t>
            </a:r>
            <a:endParaRPr lang="en-US" sz="22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65838" y="3470275"/>
            <a:ext cx="1595437" cy="361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jealousy</a:t>
            </a:r>
            <a:endParaRPr lang="en-US" sz="22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18275" y="3868738"/>
            <a:ext cx="1595438" cy="360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b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clothes</a:t>
            </a:r>
            <a:endParaRPr lang="en-US" sz="22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48 6.1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8" y="1219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build="p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747713" y="685800"/>
            <a:ext cx="11201400" cy="1219200"/>
          </a:xfrm>
        </p:spPr>
        <p:txBody>
          <a:bodyPr>
            <a:noAutofit/>
          </a:bodyPr>
          <a:lstStyle/>
          <a:p>
            <a:pPr marL="0" indent="0" algn="just">
              <a:buFont typeface="Arial" pitchFamily="34" charset="0"/>
              <a:buNone/>
              <a:defRPr/>
            </a:pPr>
            <a:r>
              <a:rPr lang="en-US" sz="3200" b="1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c. Now listen again. What exactly are their prpblems? Compare what you understood with your partner.</a:t>
            </a:r>
            <a:endParaRPr lang="en-US" sz="3200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2043113" y="2209800"/>
            <a:ext cx="807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/>
          <a:lstStyle>
            <a:lvl1pPr marL="456468" indent="-45646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015" indent="-3803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1562" indent="-3043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0186" indent="-3043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38811" indent="-30431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7436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6060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4685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3309" indent="-304312" algn="l" defTabSz="12172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buFont typeface="Arial" pitchFamily="34" charset="0"/>
              <a:buAutoNum type="arabicPeriod"/>
              <a:defRPr/>
            </a:pPr>
            <a:r>
              <a:rPr lang="en-US" sz="2800" b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She has a friend who’s very mean. When he goes out with her and her friends he never pays, but he’s not poor.</a:t>
            </a:r>
          </a:p>
          <a:p>
            <a:pPr marL="514350" indent="-514350" algn="just">
              <a:spcBef>
                <a:spcPts val="1200"/>
              </a:spcBef>
              <a:spcAft>
                <a:spcPts val="1200"/>
              </a:spcAft>
              <a:buFont typeface="Arial" pitchFamily="34" charset="0"/>
              <a:buAutoNum type="arabicPeriod"/>
              <a:defRPr/>
            </a:pPr>
            <a:r>
              <a:rPr lang="en-US" sz="2800" b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His best friend flirts with his girlfriend.</a:t>
            </a:r>
          </a:p>
          <a:p>
            <a:pPr marL="514350" indent="-514350" algn="just">
              <a:buFont typeface="Arial" pitchFamily="34" charset="0"/>
              <a:buAutoNum type="arabicPeriod"/>
              <a:defRPr/>
            </a:pPr>
            <a:r>
              <a:rPr lang="en-US" sz="2800" b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Her flatmate always borrow her things without telling her, CDs, books, clothes, etc.</a:t>
            </a:r>
          </a:p>
        </p:txBody>
      </p:sp>
      <p:pic>
        <p:nvPicPr>
          <p:cNvPr id="4" name="48 6.1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126047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" grpId="0" build="p"/>
      <p:bldP spid="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9113" y="228600"/>
            <a:ext cx="11277600" cy="1066800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en-US" sz="3200" b="1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d. Match 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2 e-mails to each problem. Write Barbara, Kevin, or Catherine.</a:t>
            </a:r>
            <a:endParaRPr lang="en-US" sz="3200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1093788"/>
            <a:ext cx="8305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3971925" y="2006600"/>
            <a:ext cx="1271588" cy="40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Kevin</a:t>
            </a:r>
            <a:endParaRPr lang="en-US" sz="20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108450" y="3429000"/>
            <a:ext cx="1687513" cy="40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i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Catherine </a:t>
            </a:r>
            <a:endParaRPr lang="en-US" sz="20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8077200" y="2024063"/>
            <a:ext cx="1204913" cy="40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Barbara</a:t>
            </a:r>
            <a:endParaRPr lang="en-US" sz="20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3962400" y="4837113"/>
            <a:ext cx="1271588" cy="40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Kevin</a:t>
            </a:r>
            <a:endParaRPr lang="en-US" sz="20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8207375" y="3303588"/>
            <a:ext cx="1687513" cy="40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i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Catherine </a:t>
            </a:r>
            <a:endParaRPr lang="en-US" sz="20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8096250" y="4756150"/>
            <a:ext cx="1204913" cy="40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Barbara</a:t>
            </a:r>
            <a:endParaRPr lang="en-US" sz="20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5" grpId="0"/>
      <p:bldP spid="26" grpId="0"/>
      <p:bldP spid="28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204913" y="236538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4000" b="1" kern="0" smtClean="0">
                <a:solidFill>
                  <a:srgbClr val="002060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sz="4000" b="1" kern="0" smtClean="0">
                <a:solidFill>
                  <a:srgbClr val="002060"/>
                </a:solidFill>
                <a:latin typeface="Arial Black" pitchFamily="34" charset="0"/>
                <a:cs typeface="Arial" pitchFamily="34" charset="0"/>
              </a:rPr>
              <a:t>2. Grammar</a:t>
            </a:r>
            <a:r>
              <a:rPr lang="en-US" sz="4000" b="1" kern="0" dirty="0" smtClean="0">
                <a:solidFill>
                  <a:srgbClr val="002060"/>
                </a:solidFill>
                <a:latin typeface="Arial Black" pitchFamily="34" charset="0"/>
                <a:cs typeface="Arial" pitchFamily="34" charset="0"/>
              </a:rPr>
              <a:t>: </a:t>
            </a:r>
            <a:r>
              <a:rPr lang="en-US" sz="4000" b="1" i="1" kern="0" dirty="0" smtClean="0">
                <a:solidFill>
                  <a:srgbClr val="002060"/>
                </a:solidFill>
                <a:latin typeface="Arial Black" pitchFamily="34" charset="0"/>
                <a:cs typeface="Arial" pitchFamily="34" charset="0"/>
              </a:rPr>
              <a:t>Should/ shouldn’t</a:t>
            </a:r>
            <a:endParaRPr lang="en-US" sz="4000" b="1" i="1" kern="0" dirty="0">
              <a:solidFill>
                <a:srgbClr val="00206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45219" y="4156930"/>
            <a:ext cx="2956719" cy="212365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4400" b="1" kern="0" dirty="0">
                <a:solidFill>
                  <a:srgbClr val="002060"/>
                </a:solidFill>
                <a:latin typeface="+mj-lt"/>
                <a:cs typeface="Arial" pitchFamily="34" charset="0"/>
              </a:rPr>
              <a:t>Should </a:t>
            </a:r>
          </a:p>
          <a:p>
            <a:pPr eaLnBrk="1" hangingPunct="1">
              <a:defRPr/>
            </a:pPr>
            <a:r>
              <a:rPr lang="en-US" sz="4400" b="1" kern="0" dirty="0">
                <a:solidFill>
                  <a:srgbClr val="002060"/>
                </a:solidFill>
                <a:latin typeface="+mj-lt"/>
                <a:cs typeface="Arial" pitchFamily="34" charset="0"/>
              </a:rPr>
              <a:t>Should not/ Shouldn’t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55577" y="4715730"/>
            <a:ext cx="2667000" cy="707886"/>
          </a:xfrm>
          <a:prstGeom prst="rect">
            <a:avLst/>
          </a:prstGeom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4000" b="1" ker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itchFamily="34" charset="0"/>
              </a:rPr>
              <a:t>+ V(inf.)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7152436" y="4156930"/>
            <a:ext cx="381000" cy="1758950"/>
          </a:xfrm>
          <a:prstGeom prst="rightBrace">
            <a:avLst/>
          </a:prstGeom>
          <a:noFill/>
          <a:ln w="38100" cap="flat" cmpd="sng" algn="ctr">
            <a:solidFill>
              <a:srgbClr val="00206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2400" kern="0">
              <a:solidFill>
                <a:srgbClr val="002060"/>
              </a:solidFill>
              <a:latin typeface="Arial"/>
              <a:cs typeface="+mn-cs"/>
            </a:endParaRP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427038" y="957263"/>
            <a:ext cx="2465387" cy="67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600" b="1" u="sng" kern="0" smtClean="0">
                <a:solidFill>
                  <a:srgbClr val="002060"/>
                </a:solidFill>
                <a:latin typeface="Comic Sans MS" pitchFamily="66" charset="0"/>
                <a:cs typeface="Arial" pitchFamily="34" charset="0"/>
              </a:rPr>
              <a:t>Examples</a:t>
            </a:r>
            <a:r>
              <a:rPr lang="en-US" sz="3600" b="1" kern="0" dirty="0">
                <a:solidFill>
                  <a:srgbClr val="002060"/>
                </a:solidFill>
                <a:latin typeface="Comic Sans MS" pitchFamily="66" charset="0"/>
                <a:cs typeface="Arial" pitchFamily="34" charset="0"/>
              </a:rPr>
              <a:t>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3237" y="1836738"/>
            <a:ext cx="7762081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600" b="1" i="1" kern="0">
                <a:solidFill>
                  <a:srgbClr val="00B050"/>
                </a:solidFill>
                <a:latin typeface="Times New Roman" panose="02020603050405020304" pitchFamily="18" charset="0"/>
                <a:cs typeface="Arial" pitchFamily="34" charset="0"/>
              </a:rPr>
              <a:t>You </a:t>
            </a:r>
            <a:r>
              <a:rPr lang="en-US" sz="3600" b="1" i="1" kern="0">
                <a:solidFill>
                  <a:srgbClr val="FF0000"/>
                </a:solidFill>
                <a:latin typeface="Times New Roman" panose="02020603050405020304" pitchFamily="18" charset="0"/>
                <a:cs typeface="Arial" pitchFamily="34" charset="0"/>
              </a:rPr>
              <a:t>should get up</a:t>
            </a:r>
            <a:r>
              <a:rPr lang="en-US" sz="3600" b="1" i="1" kern="0">
                <a:solidFill>
                  <a:srgbClr val="00B050"/>
                </a:solidFill>
                <a:latin typeface="Times New Roman" panose="02020603050405020304" pitchFamily="18" charset="0"/>
                <a:cs typeface="Arial" pitchFamily="34" charset="0"/>
              </a:rPr>
              <a:t> early.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600" b="1" i="1" kern="0">
                <a:solidFill>
                  <a:srgbClr val="00B050"/>
                </a:solidFill>
                <a:latin typeface="Times New Roman" panose="02020603050405020304" pitchFamily="18" charset="0"/>
                <a:cs typeface="Arial" pitchFamily="34" charset="0"/>
              </a:rPr>
              <a:t>You </a:t>
            </a:r>
            <a:r>
              <a:rPr lang="en-US" sz="3600" b="1" i="1" kern="0">
                <a:solidFill>
                  <a:srgbClr val="FF0000"/>
                </a:solidFill>
                <a:latin typeface="Times New Roman" panose="02020603050405020304" pitchFamily="18" charset="0"/>
                <a:cs typeface="Arial" pitchFamily="34" charset="0"/>
              </a:rPr>
              <a:t>shouldn’t go to bed</a:t>
            </a:r>
            <a:r>
              <a:rPr lang="en-US" sz="3600" b="1" i="1" kern="0">
                <a:solidFill>
                  <a:srgbClr val="00B050"/>
                </a:solidFill>
                <a:latin typeface="Times New Roman" panose="02020603050405020304" pitchFamily="18" charset="0"/>
                <a:cs typeface="Arial" pitchFamily="34" charset="0"/>
              </a:rPr>
              <a:t> late.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600" b="1" i="1" kern="0">
                <a:solidFill>
                  <a:srgbClr val="00B050"/>
                </a:solidFill>
                <a:latin typeface="Times New Roman" panose="02020603050405020304" pitchFamily="18" charset="0"/>
                <a:cs typeface="Arial" pitchFamily="34" charset="0"/>
              </a:rPr>
              <a:t>I think you </a:t>
            </a:r>
            <a:r>
              <a:rPr lang="en-US" sz="3600" b="1" i="1" kern="0">
                <a:solidFill>
                  <a:srgbClr val="FF0000"/>
                </a:solidFill>
                <a:latin typeface="Times New Roman" panose="02020603050405020304" pitchFamily="18" charset="0"/>
                <a:cs typeface="Arial" pitchFamily="34" charset="0"/>
              </a:rPr>
              <a:t>should change </a:t>
            </a:r>
            <a:r>
              <a:rPr lang="en-US" sz="3600" b="1" i="1" kern="0">
                <a:solidFill>
                  <a:srgbClr val="00B050"/>
                </a:solidFill>
                <a:latin typeface="Times New Roman" panose="02020603050405020304" pitchFamily="18" charset="0"/>
                <a:cs typeface="Arial" pitchFamily="34" charset="0"/>
              </a:rPr>
              <a:t>your job</a:t>
            </a:r>
            <a:r>
              <a:rPr lang="en-US" sz="3600" b="1" kern="0">
                <a:solidFill>
                  <a:srgbClr val="00B050"/>
                </a:solidFill>
                <a:latin typeface="Times New Roman" panose="02020603050405020304" pitchFamily="18" charset="0"/>
                <a:cs typeface="Arial" pitchFamily="34" charset="0"/>
              </a:rPr>
              <a:t>.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710262" y="3551237"/>
            <a:ext cx="2297112" cy="67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600" b="1" u="sng" kern="0" smtClean="0">
                <a:solidFill>
                  <a:srgbClr val="002060"/>
                </a:solidFill>
                <a:latin typeface="Comic Sans MS" pitchFamily="66" charset="0"/>
                <a:cs typeface="Arial" pitchFamily="34" charset="0"/>
              </a:rPr>
              <a:t>Forms</a:t>
            </a:r>
            <a:r>
              <a:rPr lang="en-US" sz="3600" b="1" kern="0" dirty="0">
                <a:solidFill>
                  <a:srgbClr val="002060"/>
                </a:solidFill>
                <a:latin typeface="Comic Sans MS" pitchFamily="66" charset="0"/>
                <a:cs typeface="Arial" pitchFamily="34" charset="0"/>
              </a:rPr>
              <a:t>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33175" y="4767618"/>
            <a:ext cx="1181100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4000" b="1" kern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itchFamily="34" charset="0"/>
              </a:rPr>
              <a:t>S +</a:t>
            </a:r>
            <a:endParaRPr lang="en-US" sz="4000" b="1" kern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 animBg="1"/>
      <p:bldP spid="14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900113" y="404813"/>
            <a:ext cx="1904206" cy="7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4000" b="1" u="sng" kern="0" smtClean="0">
                <a:solidFill>
                  <a:srgbClr val="002060"/>
                </a:solidFill>
                <a:latin typeface="Comic Sans MS" pitchFamily="66" charset="0"/>
                <a:cs typeface="Arial" pitchFamily="34" charset="0"/>
              </a:rPr>
              <a:t>Uses</a:t>
            </a:r>
            <a:r>
              <a:rPr lang="en-US" sz="4000" b="1" kern="0">
                <a:solidFill>
                  <a:srgbClr val="002060"/>
                </a:solidFill>
                <a:latin typeface="Comic Sans MS" pitchFamily="66" charset="0"/>
                <a:cs typeface="Arial" pitchFamily="34" charset="0"/>
              </a:rPr>
              <a:t>:</a:t>
            </a:r>
          </a:p>
        </p:txBody>
      </p: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392113" y="1241425"/>
            <a:ext cx="11452225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sz="3200" b="1" kern="0" smtClean="0">
                <a:solidFill>
                  <a:srgbClr val="0000FF"/>
                </a:solidFill>
                <a:latin typeface="+mj-lt"/>
                <a:cs typeface="Arial" pitchFamily="34" charset="0"/>
              </a:rPr>
              <a:t>We </a:t>
            </a:r>
            <a:r>
              <a:rPr lang="en-US" sz="3200" b="1" kern="0">
                <a:solidFill>
                  <a:srgbClr val="0000FF"/>
                </a:solidFill>
                <a:latin typeface="+mj-lt"/>
                <a:cs typeface="Arial" pitchFamily="34" charset="0"/>
              </a:rPr>
              <a:t>use </a:t>
            </a:r>
            <a:r>
              <a:rPr lang="en-US" sz="3200" b="1" kern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should/ shouldn’t </a:t>
            </a:r>
            <a:r>
              <a:rPr lang="en-US" sz="3200" b="1" kern="0" smtClean="0">
                <a:solidFill>
                  <a:srgbClr val="0000FF"/>
                </a:solidFill>
                <a:latin typeface="+mj-lt"/>
                <a:cs typeface="Arial" pitchFamily="34" charset="0"/>
              </a:rPr>
              <a:t>to give somebody </a:t>
            </a:r>
            <a:r>
              <a:rPr lang="en-US" sz="3200" b="1" kern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advice</a:t>
            </a:r>
            <a:r>
              <a:rPr lang="en-US" sz="3200" b="1" kern="0" smtClean="0">
                <a:solidFill>
                  <a:srgbClr val="0000FF"/>
                </a:solidFill>
                <a:latin typeface="+mj-lt"/>
                <a:cs typeface="Arial" pitchFamily="34" charset="0"/>
              </a:rPr>
              <a:t> or say what you think is the right thing to do.</a:t>
            </a:r>
          </a:p>
          <a:p>
            <a:pPr algn="just" eaLnBrk="1" hangingPunct="1">
              <a:spcBef>
                <a:spcPts val="600"/>
              </a:spcBef>
              <a:defRPr/>
            </a:pPr>
            <a:r>
              <a:rPr lang="en-US" sz="3200" b="1" kern="0">
                <a:solidFill>
                  <a:srgbClr val="0000FF"/>
                </a:solidFill>
                <a:latin typeface="+mj-lt"/>
                <a:cs typeface="Arial" pitchFamily="34" charset="0"/>
              </a:rPr>
              <a:t> </a:t>
            </a:r>
            <a:r>
              <a:rPr lang="en-US" sz="3200" b="1" kern="0" smtClean="0">
                <a:solidFill>
                  <a:srgbClr val="0000FF"/>
                </a:solidFill>
                <a:latin typeface="+mj-lt"/>
                <a:cs typeface="Arial" pitchFamily="34" charset="0"/>
              </a:rPr>
              <a:t>     </a:t>
            </a:r>
            <a:r>
              <a:rPr lang="en-US" sz="3000" b="1" i="1" kern="0" smtClean="0">
                <a:solidFill>
                  <a:srgbClr val="00B050"/>
                </a:solidFill>
                <a:latin typeface="+mj-lt"/>
                <a:cs typeface="Arial" pitchFamily="34" charset="0"/>
              </a:rPr>
              <a:t>Ex: You </a:t>
            </a:r>
            <a:r>
              <a:rPr lang="en-US" sz="3000" b="1" i="1" kern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should cut </a:t>
            </a:r>
            <a:r>
              <a:rPr lang="en-US" sz="3000" b="1" i="1" kern="0" smtClean="0">
                <a:solidFill>
                  <a:srgbClr val="00B050"/>
                </a:solidFill>
                <a:latin typeface="+mj-lt"/>
                <a:cs typeface="Arial" pitchFamily="34" charset="0"/>
              </a:rPr>
              <a:t>your hair = I think it would be a good idea.</a:t>
            </a:r>
            <a:endParaRPr lang="en-US" sz="3000" b="1" i="1" kern="0">
              <a:solidFill>
                <a:srgbClr val="00B050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392113" y="3194050"/>
            <a:ext cx="96678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sz="3200" b="1" kern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Should/ shouldn’t </a:t>
            </a:r>
            <a:r>
              <a:rPr lang="en-US" sz="3200" b="1" kern="0" smtClean="0">
                <a:solidFill>
                  <a:srgbClr val="0000FF"/>
                </a:solidFill>
                <a:latin typeface="+mj-lt"/>
                <a:cs typeface="Arial" pitchFamily="34" charset="0"/>
              </a:rPr>
              <a:t>is the same for all persons.</a:t>
            </a:r>
            <a:endParaRPr lang="en-US" sz="3200" b="1" kern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392113" y="4121150"/>
            <a:ext cx="1155541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lang="en-US" sz="3200" b="1" kern="0" smtClean="0">
                <a:solidFill>
                  <a:srgbClr val="0000FF"/>
                </a:solidFill>
                <a:latin typeface="+mj-lt"/>
                <a:cs typeface="Arial" pitchFamily="34" charset="0"/>
              </a:rPr>
              <a:t>You can also use </a:t>
            </a:r>
            <a:r>
              <a:rPr lang="en-US" sz="3200" b="1" kern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ought to/ought not to </a:t>
            </a:r>
            <a:r>
              <a:rPr lang="en-US" sz="3200" b="1" kern="0" smtClean="0">
                <a:solidFill>
                  <a:srgbClr val="0000FF"/>
                </a:solidFill>
                <a:latin typeface="+mj-lt"/>
                <a:cs typeface="Arial" pitchFamily="34" charset="0"/>
              </a:rPr>
              <a:t>instead of 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s</a:t>
            </a:r>
            <a:r>
              <a:rPr lang="en-US" sz="3200" b="1" kern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hould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/ shouldn’t </a:t>
            </a:r>
            <a:r>
              <a:rPr lang="en-US" sz="3200" b="1" kern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.</a:t>
            </a:r>
            <a:r>
              <a:rPr lang="en-US" sz="3200" b="1" i="1" kern="0">
                <a:solidFill>
                  <a:srgbClr val="FF0000"/>
                </a:solidFill>
                <a:latin typeface="+mj-lt"/>
                <a:cs typeface="Arial" pitchFamily="34" charset="0"/>
              </a:rPr>
              <a:t> </a:t>
            </a:r>
          </a:p>
          <a:p>
            <a:pPr algn="just" eaLnBrk="1" hangingPunct="1">
              <a:spcBef>
                <a:spcPts val="600"/>
              </a:spcBef>
              <a:defRPr/>
            </a:pPr>
            <a:r>
              <a:rPr lang="en-US" sz="3200" b="1" i="1" kern="0" smtClean="0">
                <a:solidFill>
                  <a:srgbClr val="00B050"/>
                </a:solidFill>
                <a:latin typeface="+mj-lt"/>
                <a:cs typeface="Arial" pitchFamily="34" charset="0"/>
              </a:rPr>
              <a:t>       </a:t>
            </a:r>
            <a:r>
              <a:rPr lang="en-US" sz="3000" b="1" i="1" kern="0" smtClean="0">
                <a:solidFill>
                  <a:srgbClr val="00B050"/>
                </a:solidFill>
                <a:latin typeface="+mj-lt"/>
                <a:cs typeface="Arial" pitchFamily="34" charset="0"/>
              </a:rPr>
              <a:t>Ex</a:t>
            </a:r>
            <a:r>
              <a:rPr lang="en-US" sz="3000" b="1" i="1" kern="0">
                <a:solidFill>
                  <a:srgbClr val="00B050"/>
                </a:solidFill>
                <a:latin typeface="+mj-lt"/>
                <a:cs typeface="Arial" pitchFamily="34" charset="0"/>
              </a:rPr>
              <a:t>: You </a:t>
            </a:r>
            <a:r>
              <a:rPr lang="en-US" sz="3000" b="1" i="1" kern="0">
                <a:solidFill>
                  <a:srgbClr val="FF0000"/>
                </a:solidFill>
                <a:latin typeface="+mj-lt"/>
                <a:cs typeface="Arial" pitchFamily="34" charset="0"/>
              </a:rPr>
              <a:t>should change </a:t>
            </a:r>
            <a:r>
              <a:rPr lang="en-US" sz="3000" b="1" i="1" kern="0">
                <a:solidFill>
                  <a:srgbClr val="00B050"/>
                </a:solidFill>
                <a:latin typeface="+mj-lt"/>
                <a:cs typeface="Arial" pitchFamily="34" charset="0"/>
              </a:rPr>
              <a:t>your job. = </a:t>
            </a:r>
            <a:r>
              <a:rPr lang="en-US" sz="3000" b="1" i="1" kern="0" smtClean="0">
                <a:solidFill>
                  <a:srgbClr val="00B050"/>
                </a:solidFill>
                <a:latin typeface="+mj-lt"/>
                <a:cs typeface="Arial" pitchFamily="34" charset="0"/>
              </a:rPr>
              <a:t>You </a:t>
            </a:r>
            <a:r>
              <a:rPr lang="en-US" sz="3000" b="1" i="1" kern="0">
                <a:solidFill>
                  <a:srgbClr val="FF0000"/>
                </a:solidFill>
                <a:latin typeface="+mj-lt"/>
                <a:cs typeface="Arial" pitchFamily="34" charset="0"/>
              </a:rPr>
              <a:t>ought to change </a:t>
            </a:r>
            <a:r>
              <a:rPr lang="en-US" sz="3000" b="1" i="1" kern="0">
                <a:solidFill>
                  <a:srgbClr val="00B050"/>
                </a:solidFill>
                <a:latin typeface="+mj-lt"/>
                <a:cs typeface="Arial" pitchFamily="34" charset="0"/>
              </a:rPr>
              <a:t>your </a:t>
            </a:r>
            <a:r>
              <a:rPr lang="en-US" sz="3000" b="1" i="1" kern="0" smtClean="0">
                <a:solidFill>
                  <a:srgbClr val="00B050"/>
                </a:solidFill>
                <a:latin typeface="+mj-lt"/>
                <a:cs typeface="Arial" pitchFamily="34" charset="0"/>
              </a:rPr>
              <a:t>job</a:t>
            </a:r>
            <a:r>
              <a:rPr lang="en-US" sz="3200" b="1" i="1" kern="0" smtClean="0">
                <a:solidFill>
                  <a:srgbClr val="00B050"/>
                </a:solidFill>
                <a:latin typeface="+mj-lt"/>
                <a:cs typeface="Arial" pitchFamily="34" charset="0"/>
              </a:rPr>
              <a:t>.</a:t>
            </a:r>
            <a:endParaRPr lang="en-US" sz="3200" b="1" i="1" kern="0">
              <a:solidFill>
                <a:srgbClr val="00B050"/>
              </a:solidFill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900113" y="404813"/>
            <a:ext cx="327660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200" b="1" u="sng" kern="0" smtClean="0">
                <a:solidFill>
                  <a:srgbClr val="0070C0"/>
                </a:solidFill>
                <a:latin typeface="Comic Sans MS" pitchFamily="66" charset="0"/>
                <a:cs typeface="Arial" pitchFamily="34" charset="0"/>
              </a:rPr>
              <a:t>Excercises</a:t>
            </a:r>
            <a:r>
              <a:rPr lang="en-US" sz="3200" b="1" kern="0">
                <a:solidFill>
                  <a:srgbClr val="0070C0"/>
                </a:solidFill>
                <a:latin typeface="Comic Sans MS" pitchFamily="66" charset="0"/>
                <a:cs typeface="Arial" pitchFamily="34" charset="0"/>
              </a:rPr>
              <a:t>: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04913" y="1295400"/>
            <a:ext cx="7197725" cy="749300"/>
          </a:xfrm>
        </p:spPr>
        <p:txBody>
          <a:bodyPr/>
          <a:lstStyle/>
          <a:p>
            <a:pPr marL="0" indent="0">
              <a:buFont typeface="Arial" pitchFamily="34" charset="0"/>
              <a:buNone/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a. Complete with should/ shouldn’t.</a:t>
            </a:r>
            <a:endParaRPr lang="en-US" sz="3200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2044700"/>
            <a:ext cx="568325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4535488" y="3159125"/>
            <a:ext cx="1597025" cy="360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shouldn’t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35488" y="3471863"/>
            <a:ext cx="1595437" cy="360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shouldn’t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570413" y="3775075"/>
            <a:ext cx="1595437" cy="360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should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541838" y="4067175"/>
            <a:ext cx="1595437" cy="360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should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22788" y="4397375"/>
            <a:ext cx="1595437" cy="360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shouldn’t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08500" y="4711700"/>
            <a:ext cx="1595438" cy="360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shouldn’t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557713" y="5016500"/>
            <a:ext cx="1595437" cy="360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should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00113" y="762000"/>
            <a:ext cx="10515600" cy="762000"/>
          </a:xfrm>
        </p:spPr>
        <p:txBody>
          <a:bodyPr/>
          <a:lstStyle/>
          <a:p>
            <a:pPr marL="0" indent="0">
              <a:buFont typeface="Arial" pitchFamily="34" charset="0"/>
              <a:buNone/>
              <a:defRPr/>
            </a:pP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b. Complete the sentences with </a:t>
            </a:r>
            <a:r>
              <a:rPr lang="en-US" sz="32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should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or </a:t>
            </a:r>
            <a:r>
              <a:rPr lang="en-US" sz="32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shouldn’t</a:t>
            </a:r>
            <a:r>
              <a:rPr lang="en-US" sz="3200" b="1" dirty="0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+ a verb.</a:t>
            </a:r>
            <a:endParaRPr lang="en-US" sz="3200" b="1" dirty="0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844675"/>
            <a:ext cx="6586538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36963" y="3209925"/>
            <a:ext cx="1595437" cy="352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</a:t>
            </a:r>
            <a:r>
              <a:rPr lang="en-US" sz="18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hould wear</a:t>
            </a:r>
            <a:endParaRPr lang="en-US" sz="18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394075" y="3532188"/>
            <a:ext cx="1741488" cy="352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</a:t>
            </a:r>
            <a:r>
              <a:rPr lang="en-US" sz="18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hould study</a:t>
            </a:r>
            <a:endParaRPr lang="en-US" sz="18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540125" y="3851275"/>
            <a:ext cx="1595438" cy="352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</a:t>
            </a:r>
            <a:r>
              <a:rPr lang="en-US" sz="18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houldn’t walk</a:t>
            </a:r>
            <a:endParaRPr lang="en-US" sz="18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673475" y="4152900"/>
            <a:ext cx="1630363" cy="352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</a:t>
            </a:r>
            <a:r>
              <a:rPr lang="en-US" sz="18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hould relax</a:t>
            </a:r>
            <a:endParaRPr lang="en-US" sz="18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789363" y="4449763"/>
            <a:ext cx="1870075" cy="352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</a:t>
            </a:r>
            <a:r>
              <a:rPr lang="en-US" sz="18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houldn’t drive</a:t>
            </a:r>
            <a:endParaRPr lang="en-US" sz="18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741738" y="4765675"/>
            <a:ext cx="1595437" cy="352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</a:t>
            </a:r>
            <a:r>
              <a:rPr lang="en-US" sz="18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hould go</a:t>
            </a:r>
            <a:endParaRPr lang="en-US" sz="18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1433513"/>
            <a:ext cx="5562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5108575" y="2051050"/>
            <a:ext cx="1595438" cy="360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shouldn’t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108575" y="2355850"/>
            <a:ext cx="1595438" cy="360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would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7615238" y="1808163"/>
            <a:ext cx="1597025" cy="360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wouldnt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7672388" y="2127250"/>
            <a:ext cx="1597025" cy="360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could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639050" y="2432050"/>
            <a:ext cx="1597025" cy="360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1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100" b="1" i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couldn’t</a:t>
            </a:r>
            <a:endParaRPr lang="en-US" sz="2100" b="1" i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49 6.1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66" y="1469159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63" y="3594100"/>
            <a:ext cx="5480050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50 6.13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466" y="414496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itle 3"/>
          <p:cNvSpPr txBox="1">
            <a:spLocks/>
          </p:cNvSpPr>
          <p:nvPr/>
        </p:nvSpPr>
        <p:spPr bwMode="auto">
          <a:xfrm>
            <a:off x="852488" y="434975"/>
            <a:ext cx="690562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3600" b="1">
                <a:solidFill>
                  <a:srgbClr val="0070C0"/>
                </a:solidFill>
                <a:cs typeface="Times New Roman" pitchFamily="18" charset="0"/>
              </a:rPr>
              <a:t>3. Pronunciation &amp; speaking /</a:t>
            </a:r>
            <a:r>
              <a:rPr lang="en-US" sz="3600" b="1">
                <a:solidFill>
                  <a:srgbClr val="0070C0"/>
                </a:solidFill>
              </a:rPr>
              <a:t>ʊ/</a:t>
            </a:r>
            <a:endParaRPr lang="en-US" sz="3600" b="1">
              <a:solidFill>
                <a:srgbClr val="0070C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/>
      <p:bldP spid="18" grpId="0"/>
      <p:bldP spid="28" grpId="0"/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460</Words>
  <Application>Microsoft Office PowerPoint</Application>
  <PresentationFormat>Custom</PresentationFormat>
  <Paragraphs>96</Paragraphs>
  <Slides>16</Slides>
  <Notes>2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Writing &amp; Speaking</vt:lpstr>
      <vt:lpstr>5. Vocabulary: get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249</cp:revision>
  <dcterms:created xsi:type="dcterms:W3CDTF">2020-04-04T05:56:58Z</dcterms:created>
  <dcterms:modified xsi:type="dcterms:W3CDTF">2020-08-06T08:38:05Z</dcterms:modified>
</cp:coreProperties>
</file>